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D82"/>
    <a:srgbClr val="EDD4C9"/>
    <a:srgbClr val="190A2C"/>
    <a:srgbClr val="978DBF"/>
    <a:srgbClr val="AB738E"/>
    <a:srgbClr val="9E6B8B"/>
    <a:srgbClr val="CE8C95"/>
    <a:srgbClr val="DA929B"/>
    <a:srgbClr val="67299F"/>
    <a:srgbClr val="2C1F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087" autoAdjust="0"/>
    <p:restoredTop sz="94660"/>
  </p:normalViewPr>
  <p:slideViewPr>
    <p:cSldViewPr snapToGrid="0">
      <p:cViewPr>
        <p:scale>
          <a:sx n="88" d="100"/>
          <a:sy n="88" d="100"/>
        </p:scale>
        <p:origin x="-36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184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27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04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7751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2574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68736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1006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25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348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31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511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022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38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96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296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560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86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BB5C8DB-6016-4981-B54D-A23649921911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CD15F00-E883-4B5D-94E2-6EF3289BEB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0561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190A2C"/>
            </a:gs>
            <a:gs pos="100000">
              <a:srgbClr val="2C1F6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0" y="0"/>
            <a:ext cx="3422471" cy="3405051"/>
          </a:xfrm>
          <a:prstGeom prst="line">
            <a:avLst/>
          </a:prstGeom>
          <a:ln w="28575">
            <a:solidFill>
              <a:srgbClr val="978DB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254035" y="-30714"/>
            <a:ext cx="2438398" cy="2434279"/>
          </a:xfrm>
          <a:prstGeom prst="line">
            <a:avLst/>
          </a:prstGeom>
          <a:ln w="19050">
            <a:solidFill>
              <a:srgbClr val="978DBF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938" y="607273"/>
            <a:ext cx="9144000" cy="2795860"/>
          </a:xfrm>
        </p:spPr>
        <p:txBody>
          <a:bodyPr/>
          <a:lstStyle/>
          <a:p>
            <a:r>
              <a:rPr lang="ru-RU" sz="6000" dirty="0" smtClean="0"/>
              <a:t>Самые красивые заповедники мира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2823" y="4860730"/>
            <a:ext cx="5598985" cy="109689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Выполнила студентка группы ОДЛ 19-1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Пылева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Елизавета Олеговна</a:t>
            </a:r>
          </a:p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Руководитель: Кочнева Л.А.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452845" y="-30714"/>
            <a:ext cx="2786744" cy="2781257"/>
          </a:xfrm>
          <a:prstGeom prst="line">
            <a:avLst/>
          </a:prstGeom>
          <a:ln w="571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254036" y="-30714"/>
            <a:ext cx="1704614" cy="1663510"/>
          </a:xfrm>
          <a:prstGeom prst="line">
            <a:avLst/>
          </a:prstGeom>
          <a:ln w="9525">
            <a:solidFill>
              <a:srgbClr val="978DB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4-конечная звезда 14"/>
          <p:cNvSpPr/>
          <p:nvPr/>
        </p:nvSpPr>
        <p:spPr>
          <a:xfrm flipH="1">
            <a:off x="10395708" y="1314195"/>
            <a:ext cx="45719" cy="45719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10826774" y="1632796"/>
            <a:ext cx="174174" cy="176349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10162435" y="1973864"/>
            <a:ext cx="74336" cy="69933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927461" y="3344091"/>
            <a:ext cx="174172" cy="164454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452844" y="3884023"/>
            <a:ext cx="256904" cy="239547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343986" y="3405051"/>
            <a:ext cx="108858" cy="103494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10668000" y="5409179"/>
            <a:ext cx="243840" cy="243840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-конечная звезда 21"/>
          <p:cNvSpPr/>
          <p:nvPr/>
        </p:nvSpPr>
        <p:spPr>
          <a:xfrm>
            <a:off x="10062597" y="6200841"/>
            <a:ext cx="99838" cy="133073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4-конечная звезда 22"/>
          <p:cNvSpPr/>
          <p:nvPr/>
        </p:nvSpPr>
        <p:spPr>
          <a:xfrm>
            <a:off x="5293749" y="6354588"/>
            <a:ext cx="217714" cy="20029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-конечная звезда 23"/>
          <p:cNvSpPr/>
          <p:nvPr/>
        </p:nvSpPr>
        <p:spPr>
          <a:xfrm flipV="1">
            <a:off x="4929051" y="5971073"/>
            <a:ext cx="133917" cy="112567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/>
          <p:nvPr/>
        </p:nvSpPr>
        <p:spPr>
          <a:xfrm>
            <a:off x="1183308" y="296091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4-конечная звезда 25"/>
          <p:cNvSpPr/>
          <p:nvPr/>
        </p:nvSpPr>
        <p:spPr>
          <a:xfrm>
            <a:off x="769649" y="931816"/>
            <a:ext cx="209006" cy="200299"/>
          </a:xfrm>
          <a:prstGeom prst="star4">
            <a:avLst/>
          </a:prstGeom>
          <a:solidFill>
            <a:srgbClr val="EDD4C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>
            <a:off x="489530" y="607273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9031427" y="1809145"/>
            <a:ext cx="3160573" cy="3182464"/>
          </a:xfrm>
          <a:prstGeom prst="line">
            <a:avLst/>
          </a:prstGeom>
          <a:ln w="3810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8039976" y="1373148"/>
            <a:ext cx="4134546" cy="4175746"/>
          </a:xfrm>
          <a:prstGeom prst="line">
            <a:avLst/>
          </a:prstGeom>
          <a:ln w="571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9392832" y="1487736"/>
            <a:ext cx="2791410" cy="2817708"/>
          </a:xfrm>
          <a:prstGeom prst="line">
            <a:avLst/>
          </a:prstGeom>
          <a:ln w="190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357602" y="1245326"/>
            <a:ext cx="2834398" cy="2817150"/>
          </a:xfrm>
          <a:prstGeom prst="line">
            <a:avLst/>
          </a:prstGeom>
          <a:ln w="9525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0019339" y="1938292"/>
            <a:ext cx="2322477" cy="2331421"/>
          </a:xfrm>
          <a:prstGeom prst="line">
            <a:avLst/>
          </a:prstGeom>
          <a:ln w="7620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-конечная звезда 48"/>
          <p:cNvSpPr/>
          <p:nvPr/>
        </p:nvSpPr>
        <p:spPr>
          <a:xfrm>
            <a:off x="3422471" y="3862520"/>
            <a:ext cx="217714" cy="200299"/>
          </a:xfrm>
          <a:prstGeom prst="star4">
            <a:avLst/>
          </a:prstGeom>
          <a:solidFill>
            <a:srgbClr val="EDD4C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10441427" y="1314782"/>
            <a:ext cx="2834398" cy="2817150"/>
          </a:xfrm>
          <a:prstGeom prst="line">
            <a:avLst/>
          </a:prstGeom>
          <a:ln w="9525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32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">
              <a:srgbClr val="B1CACD"/>
            </a:gs>
            <a:gs pos="58000">
              <a:srgbClr val="227047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3554" y="156753"/>
            <a:ext cx="1689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/>
              <a:t>Банф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7440" y="8646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Банф</a:t>
            </a:r>
            <a:r>
              <a:rPr lang="ru-RU" dirty="0" smtClean="0"/>
              <a:t> – это старейший </a:t>
            </a:r>
            <a:r>
              <a:rPr lang="ru-RU" dirty="0"/>
              <a:t>канадский национальный парк, его организовали еще в 1885 году. Но, несмотря на свой статус объекта Всемирного наследия ЮНЕСКО</a:t>
            </a:r>
            <a:r>
              <a:rPr lang="ru-RU" dirty="0" smtClean="0"/>
              <a:t>, </a:t>
            </a:r>
            <a:r>
              <a:rPr lang="ru-RU" dirty="0"/>
              <a:t>является крупным туристическим центром с развитой инфраструктурой. Здесь можно найти все то, что ассоциируется с Канадой: необычайной красоты пейзажи и запах елей, ледники и горячие источники, пешеходные тропы и лыжные трассы.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43" y="3468188"/>
            <a:ext cx="5505994" cy="3097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313" b="8401"/>
          <a:stretch/>
        </p:blipFill>
        <p:spPr>
          <a:xfrm>
            <a:off x="6966858" y="864639"/>
            <a:ext cx="4876800" cy="2899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4911"/>
          <a:stretch/>
        </p:blipFill>
        <p:spPr>
          <a:xfrm>
            <a:off x="6966858" y="3805647"/>
            <a:ext cx="4876800" cy="27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3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accent3">
                <a:lumMod val="60000"/>
                <a:lumOff val="40000"/>
              </a:schemeClr>
            </a:gs>
            <a:gs pos="100000">
              <a:schemeClr val="accent1">
                <a:lumMod val="90000"/>
                <a:lumOff val="1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8632" y="222459"/>
            <a:ext cx="5270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/>
              <a:t>Торрес-дель-Пайне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79770" y="930345"/>
            <a:ext cx="49900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биосферный заповедник в Чили, раскинувшийся </a:t>
            </a:r>
            <a:r>
              <a:rPr lang="ru-RU" dirty="0"/>
              <a:t>на горных хребтах </a:t>
            </a:r>
            <a:r>
              <a:rPr lang="ru-RU" dirty="0" err="1"/>
              <a:t>Торрес-дель-Пайне</a:t>
            </a:r>
            <a:r>
              <a:rPr lang="ru-RU" dirty="0"/>
              <a:t> и </a:t>
            </a:r>
            <a:r>
              <a:rPr lang="ru-RU" dirty="0" err="1"/>
              <a:t>Куэрнос-дель-Пайне</a:t>
            </a:r>
            <a:r>
              <a:rPr lang="ru-RU" dirty="0"/>
              <a:t>. Природный парк охватывает огромную территорию с множеством гор — например, пики </a:t>
            </a:r>
            <a:r>
              <a:rPr lang="ru-RU" dirty="0" err="1" smtClean="0"/>
              <a:t>Серро</a:t>
            </a:r>
            <a:r>
              <a:rPr lang="ru-RU" dirty="0" smtClean="0"/>
              <a:t>-</a:t>
            </a:r>
            <a:r>
              <a:rPr lang="ru-RU" dirty="0" err="1" smtClean="0"/>
              <a:t>Пейн</a:t>
            </a:r>
            <a:r>
              <a:rPr lang="ru-RU" dirty="0" smtClean="0"/>
              <a:t>-Гранде </a:t>
            </a:r>
            <a:r>
              <a:rPr lang="ru-RU" dirty="0"/>
              <a:t>и </a:t>
            </a:r>
            <a:r>
              <a:rPr lang="ru-RU" dirty="0" err="1" smtClean="0"/>
              <a:t>Куэрно-Принсипа</a:t>
            </a:r>
            <a:r>
              <a:rPr lang="ru-RU" dirty="0" smtClean="0"/>
              <a:t>, </a:t>
            </a:r>
            <a:r>
              <a:rPr lang="ru-RU" dirty="0"/>
              <a:t>ледники и фьорды. Одна из главных достопримечательностей — Серый ледник. Но туристические тропы чаще всего ведут к трем гигантским гранитным монолитам, которые видны с любой точки парка.</a:t>
            </a:r>
          </a:p>
          <a:p>
            <a:r>
              <a:rPr lang="ru-RU" dirty="0"/>
              <a:t>Еще одна гордость парка — горы </a:t>
            </a:r>
            <a:r>
              <a:rPr lang="ru-RU" dirty="0" err="1" smtClean="0"/>
              <a:t>Куэрнос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Климат в этом месте весьма суровый, обычно всегда ветрено и облачно                                                                                    </a:t>
            </a:r>
          </a:p>
          <a:p>
            <a:r>
              <a:rPr lang="ru-RU" dirty="0" smtClean="0"/>
              <a:t>В </a:t>
            </a:r>
            <a:r>
              <a:rPr lang="ru-RU" dirty="0"/>
              <a:t>этом месте живет множество животных и птиц, а среди цветов можно найти даже орхидеи.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318" t="17483" r="318" b="7470"/>
          <a:stretch/>
        </p:blipFill>
        <p:spPr>
          <a:xfrm>
            <a:off x="804198" y="930345"/>
            <a:ext cx="5479931" cy="2741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6724" b="2538"/>
          <a:stretch/>
        </p:blipFill>
        <p:spPr>
          <a:xfrm>
            <a:off x="804198" y="3732370"/>
            <a:ext cx="5479931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8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83B787"/>
            </a:gs>
            <a:gs pos="75000">
              <a:schemeClr val="bg2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389" y="916892"/>
            <a:ext cx="11496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национальный </a:t>
            </a:r>
            <a:r>
              <a:rPr lang="ru-RU" dirty="0"/>
              <a:t>парк в южной части Польши, на границе со Словакией. Вместе с одноимённым национальным парком в Словакии образует единую охраняемую природную территорию.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8388" y="209006"/>
            <a:ext cx="164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Татры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7389" y="1836748"/>
            <a:ext cx="40504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</a:t>
            </a:r>
            <a:r>
              <a:rPr lang="ru-RU" dirty="0" smtClean="0"/>
              <a:t>территории </a:t>
            </a:r>
            <a:r>
              <a:rPr lang="ru-RU" dirty="0"/>
              <a:t>парка расположена высочайшая горная вершина Польши — </a:t>
            </a:r>
            <a:r>
              <a:rPr lang="ru-RU" dirty="0" err="1"/>
              <a:t>Рысы</a:t>
            </a:r>
            <a:r>
              <a:rPr lang="ru-RU" dirty="0"/>
              <a:t>, высота которой составляет 2499 м над уровнем </a:t>
            </a:r>
            <a:r>
              <a:rPr lang="ru-RU" dirty="0" smtClean="0"/>
              <a:t>моря. </a:t>
            </a:r>
            <a:r>
              <a:rPr lang="ru-RU" dirty="0"/>
              <a:t>В парке имеется около 650 пещер, среди которых система пещер </a:t>
            </a:r>
            <a:r>
              <a:rPr lang="ru-RU" dirty="0" err="1"/>
              <a:t>Велка</a:t>
            </a:r>
            <a:r>
              <a:rPr lang="ru-RU" dirty="0"/>
              <a:t>-Снежна </a:t>
            </a:r>
            <a:r>
              <a:rPr lang="ru-RU" dirty="0" smtClean="0"/>
              <a:t>самая длинная и глубокая. Здесь протекают </a:t>
            </a:r>
            <a:r>
              <a:rPr lang="ru-RU" dirty="0"/>
              <a:t>несколько ручьёв и располагаются около 30 горных озёр, крупнейшее из которых — </a:t>
            </a:r>
            <a:r>
              <a:rPr lang="ru-RU" dirty="0" err="1" smtClean="0"/>
              <a:t>Морске</a:t>
            </a:r>
            <a:r>
              <a:rPr lang="ru-RU" dirty="0" smtClean="0"/>
              <a:t>-Око.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7389" y="5530067"/>
            <a:ext cx="9432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</a:t>
            </a:r>
            <a:r>
              <a:rPr lang="ru-RU" dirty="0" smtClean="0"/>
              <a:t>этой территории преобладают </a:t>
            </a:r>
            <a:r>
              <a:rPr lang="ru-RU" dirty="0"/>
              <a:t>леса из </a:t>
            </a:r>
            <a:r>
              <a:rPr lang="ru-RU" dirty="0" smtClean="0"/>
              <a:t>пихты, берёзы и еловые </a:t>
            </a:r>
            <a:r>
              <a:rPr lang="ru-RU" dirty="0"/>
              <a:t>леса. </a:t>
            </a:r>
            <a:r>
              <a:rPr lang="ru-RU" dirty="0" smtClean="0"/>
              <a:t>Выше них простираются </a:t>
            </a:r>
            <a:r>
              <a:rPr lang="ru-RU" dirty="0"/>
              <a:t>альпийские луга. В парке обитают альпийский сурок, серна, беркут, филин, краснокрылый </a:t>
            </a:r>
            <a:r>
              <a:rPr lang="ru-RU" dirty="0" smtClean="0"/>
              <a:t>стенолаз.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8" y="1624778"/>
            <a:ext cx="6096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9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2C1F6B"/>
            </a:gs>
            <a:gs pos="100000">
              <a:srgbClr val="E28D82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Месяц 33"/>
          <p:cNvSpPr/>
          <p:nvPr/>
        </p:nvSpPr>
        <p:spPr>
          <a:xfrm rot="20306781">
            <a:off x="7272037" y="792634"/>
            <a:ext cx="305687" cy="556678"/>
          </a:xfrm>
          <a:prstGeom prst="moon">
            <a:avLst>
              <a:gd name="adj" fmla="val 49530"/>
            </a:avLst>
          </a:prstGeom>
          <a:solidFill>
            <a:srgbClr val="EDD4C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Хорда 31"/>
          <p:cNvSpPr/>
          <p:nvPr/>
        </p:nvSpPr>
        <p:spPr>
          <a:xfrm rot="7364928">
            <a:off x="9048740" y="3047906"/>
            <a:ext cx="878716" cy="1065122"/>
          </a:xfrm>
          <a:prstGeom prst="chord">
            <a:avLst>
              <a:gd name="adj1" fmla="val 4574417"/>
              <a:gd name="adj2" fmla="val 13100726"/>
            </a:avLst>
          </a:prstGeom>
          <a:solidFill>
            <a:srgbClr val="DA929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Хорда 29"/>
          <p:cNvSpPr/>
          <p:nvPr/>
        </p:nvSpPr>
        <p:spPr>
          <a:xfrm rot="5148795">
            <a:off x="6302854" y="2606573"/>
            <a:ext cx="638626" cy="1621235"/>
          </a:xfrm>
          <a:prstGeom prst="chord">
            <a:avLst>
              <a:gd name="adj1" fmla="val 5671196"/>
              <a:gd name="adj2" fmla="val 16430654"/>
            </a:avLst>
          </a:prstGeom>
          <a:solidFill>
            <a:srgbClr val="DA929B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Хорда 30"/>
          <p:cNvSpPr/>
          <p:nvPr/>
        </p:nvSpPr>
        <p:spPr>
          <a:xfrm rot="5219459">
            <a:off x="7560031" y="2470121"/>
            <a:ext cx="1107567" cy="1894141"/>
          </a:xfrm>
          <a:prstGeom prst="chord">
            <a:avLst>
              <a:gd name="adj1" fmla="val 5627313"/>
              <a:gd name="adj2" fmla="val 16358311"/>
            </a:avLst>
          </a:prstGeom>
          <a:solidFill>
            <a:srgbClr val="DA929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Хорда 26"/>
          <p:cNvSpPr/>
          <p:nvPr/>
        </p:nvSpPr>
        <p:spPr>
          <a:xfrm rot="6429593">
            <a:off x="4743916" y="1126155"/>
            <a:ext cx="990115" cy="978917"/>
          </a:xfrm>
          <a:prstGeom prst="chord">
            <a:avLst>
              <a:gd name="adj1" fmla="val 5563399"/>
              <a:gd name="adj2" fmla="val 13963921"/>
            </a:avLst>
          </a:prstGeom>
          <a:solidFill>
            <a:srgbClr val="D076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Хорда 27"/>
          <p:cNvSpPr/>
          <p:nvPr/>
        </p:nvSpPr>
        <p:spPr>
          <a:xfrm rot="12133379" flipH="1">
            <a:off x="1860707" y="1169219"/>
            <a:ext cx="2325294" cy="1672305"/>
          </a:xfrm>
          <a:prstGeom prst="chord">
            <a:avLst>
              <a:gd name="adj1" fmla="val 3701824"/>
              <a:gd name="adj2" fmla="val 10431130"/>
            </a:avLst>
          </a:prstGeom>
          <a:solidFill>
            <a:srgbClr val="D076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Хорда 25"/>
          <p:cNvSpPr/>
          <p:nvPr/>
        </p:nvSpPr>
        <p:spPr>
          <a:xfrm rot="5612550">
            <a:off x="3421478" y="539870"/>
            <a:ext cx="1580270" cy="1832990"/>
          </a:xfrm>
          <a:prstGeom prst="chord">
            <a:avLst>
              <a:gd name="adj1" fmla="val 5238320"/>
              <a:gd name="adj2" fmla="val 15955614"/>
            </a:avLst>
          </a:prstGeom>
          <a:solidFill>
            <a:srgbClr val="D076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4-конечная звезда 34"/>
          <p:cNvSpPr/>
          <p:nvPr/>
        </p:nvSpPr>
        <p:spPr>
          <a:xfrm>
            <a:off x="1027611" y="4511040"/>
            <a:ext cx="174172" cy="156754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435429" y="5068388"/>
            <a:ext cx="216000" cy="235131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8046720" y="357050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8241872" y="675509"/>
            <a:ext cx="83522" cy="80438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1615440" y="715728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2089502" y="1177492"/>
            <a:ext cx="131184" cy="146211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11465655" y="2638697"/>
            <a:ext cx="176712" cy="150642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72326" y="1456365"/>
            <a:ext cx="99756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Наша планета Земля – прекрасное место со своими интересными и загадочными уголками, где можно побывать в реальности, или же просто посмотреть презентацию, чтобы узнать, как они выглядят и что их заселяет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422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190A2C"/>
            </a:gs>
            <a:gs pos="100000">
              <a:srgbClr val="2C1F6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0" y="0"/>
            <a:ext cx="3422471" cy="3405051"/>
          </a:xfrm>
          <a:prstGeom prst="line">
            <a:avLst/>
          </a:prstGeom>
          <a:ln w="28575">
            <a:solidFill>
              <a:srgbClr val="978DB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254035" y="-30714"/>
            <a:ext cx="2438398" cy="2434279"/>
          </a:xfrm>
          <a:prstGeom prst="line">
            <a:avLst/>
          </a:prstGeom>
          <a:ln w="19050">
            <a:solidFill>
              <a:srgbClr val="978DBF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062" y="1945488"/>
            <a:ext cx="7465112" cy="210574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</a:t>
            </a:r>
            <a:r>
              <a:rPr lang="ru-RU" sz="6000" dirty="0" smtClean="0"/>
              <a:t>внимание!</a:t>
            </a:r>
            <a:endParaRPr lang="ru-RU" sz="6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452845" y="-30714"/>
            <a:ext cx="2786744" cy="2781257"/>
          </a:xfrm>
          <a:prstGeom prst="line">
            <a:avLst/>
          </a:prstGeom>
          <a:ln w="571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254036" y="-30714"/>
            <a:ext cx="1704614" cy="1663510"/>
          </a:xfrm>
          <a:prstGeom prst="line">
            <a:avLst/>
          </a:prstGeom>
          <a:ln w="9525">
            <a:solidFill>
              <a:srgbClr val="978DB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4-конечная звезда 14"/>
          <p:cNvSpPr/>
          <p:nvPr/>
        </p:nvSpPr>
        <p:spPr>
          <a:xfrm flipH="1">
            <a:off x="10395708" y="1314195"/>
            <a:ext cx="45719" cy="45719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10826774" y="1632796"/>
            <a:ext cx="174174" cy="176349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10162435" y="1973864"/>
            <a:ext cx="74336" cy="69933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927461" y="3344091"/>
            <a:ext cx="174172" cy="164454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452844" y="3884023"/>
            <a:ext cx="256904" cy="239547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343986" y="3405051"/>
            <a:ext cx="108858" cy="103494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10668000" y="5409179"/>
            <a:ext cx="243840" cy="243840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-конечная звезда 21"/>
          <p:cNvSpPr/>
          <p:nvPr/>
        </p:nvSpPr>
        <p:spPr>
          <a:xfrm>
            <a:off x="10062597" y="6200841"/>
            <a:ext cx="99838" cy="133073"/>
          </a:xfrm>
          <a:prstGeom prst="star4">
            <a:avLst/>
          </a:prstGeom>
          <a:solidFill>
            <a:srgbClr val="B1CACD"/>
          </a:solidFill>
          <a:ln>
            <a:solidFill>
              <a:srgbClr val="B1CA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4-конечная звезда 22"/>
          <p:cNvSpPr/>
          <p:nvPr/>
        </p:nvSpPr>
        <p:spPr>
          <a:xfrm>
            <a:off x="5293749" y="6354588"/>
            <a:ext cx="217714" cy="20029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-конечная звезда 23"/>
          <p:cNvSpPr/>
          <p:nvPr/>
        </p:nvSpPr>
        <p:spPr>
          <a:xfrm flipV="1">
            <a:off x="4929051" y="5971073"/>
            <a:ext cx="133917" cy="112567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/>
          <p:nvPr/>
        </p:nvSpPr>
        <p:spPr>
          <a:xfrm>
            <a:off x="1183308" y="296091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4-конечная звезда 25"/>
          <p:cNvSpPr/>
          <p:nvPr/>
        </p:nvSpPr>
        <p:spPr>
          <a:xfrm>
            <a:off x="769649" y="931816"/>
            <a:ext cx="209006" cy="200299"/>
          </a:xfrm>
          <a:prstGeom prst="star4">
            <a:avLst/>
          </a:prstGeom>
          <a:solidFill>
            <a:srgbClr val="EDD4C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>
            <a:off x="489530" y="607273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9031427" y="1809145"/>
            <a:ext cx="3160573" cy="3182464"/>
          </a:xfrm>
          <a:prstGeom prst="line">
            <a:avLst/>
          </a:prstGeom>
          <a:ln w="3810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8039976" y="1373148"/>
            <a:ext cx="4134546" cy="4175746"/>
          </a:xfrm>
          <a:prstGeom prst="line">
            <a:avLst/>
          </a:prstGeom>
          <a:ln w="571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9392832" y="1487736"/>
            <a:ext cx="2791410" cy="2817708"/>
          </a:xfrm>
          <a:prstGeom prst="line">
            <a:avLst/>
          </a:prstGeom>
          <a:ln w="1905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357602" y="1245326"/>
            <a:ext cx="2834398" cy="2817150"/>
          </a:xfrm>
          <a:prstGeom prst="line">
            <a:avLst/>
          </a:prstGeom>
          <a:ln w="9525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0019339" y="1938292"/>
            <a:ext cx="2322477" cy="2331421"/>
          </a:xfrm>
          <a:prstGeom prst="line">
            <a:avLst/>
          </a:prstGeom>
          <a:ln w="76200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-конечная звезда 48"/>
          <p:cNvSpPr/>
          <p:nvPr/>
        </p:nvSpPr>
        <p:spPr>
          <a:xfrm>
            <a:off x="3422471" y="3862520"/>
            <a:ext cx="217714" cy="200299"/>
          </a:xfrm>
          <a:prstGeom prst="star4">
            <a:avLst/>
          </a:prstGeom>
          <a:solidFill>
            <a:srgbClr val="EDD4C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10441427" y="1314782"/>
            <a:ext cx="2834398" cy="2817150"/>
          </a:xfrm>
          <a:prstGeom prst="line">
            <a:avLst/>
          </a:prstGeom>
          <a:ln w="9525">
            <a:solidFill>
              <a:srgbClr val="978DB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943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2C1F6B"/>
            </a:gs>
            <a:gs pos="100000">
              <a:srgbClr val="DA929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Месяц 33"/>
          <p:cNvSpPr/>
          <p:nvPr/>
        </p:nvSpPr>
        <p:spPr>
          <a:xfrm rot="19752455">
            <a:off x="7027303" y="794954"/>
            <a:ext cx="305687" cy="556678"/>
          </a:xfrm>
          <a:prstGeom prst="moon">
            <a:avLst>
              <a:gd name="adj" fmla="val 20213"/>
            </a:avLst>
          </a:prstGeom>
          <a:solidFill>
            <a:srgbClr val="EDD4C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Хорда 31"/>
          <p:cNvSpPr/>
          <p:nvPr/>
        </p:nvSpPr>
        <p:spPr>
          <a:xfrm rot="7364928">
            <a:off x="7055969" y="3021781"/>
            <a:ext cx="878716" cy="1065122"/>
          </a:xfrm>
          <a:prstGeom prst="chord">
            <a:avLst>
              <a:gd name="adj1" fmla="val 4574417"/>
              <a:gd name="adj2" fmla="val 12972499"/>
            </a:avLst>
          </a:prstGeom>
          <a:solidFill>
            <a:srgbClr val="DA929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Хорда 29"/>
          <p:cNvSpPr/>
          <p:nvPr/>
        </p:nvSpPr>
        <p:spPr>
          <a:xfrm rot="5148795">
            <a:off x="4450583" y="2574650"/>
            <a:ext cx="638626" cy="1621235"/>
          </a:xfrm>
          <a:prstGeom prst="chord">
            <a:avLst>
              <a:gd name="adj1" fmla="val 5671196"/>
              <a:gd name="adj2" fmla="val 16430654"/>
            </a:avLst>
          </a:prstGeom>
          <a:solidFill>
            <a:srgbClr val="DA929B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Хорда 30"/>
          <p:cNvSpPr/>
          <p:nvPr/>
        </p:nvSpPr>
        <p:spPr>
          <a:xfrm rot="5219459">
            <a:off x="5567410" y="2445004"/>
            <a:ext cx="1107567" cy="1894141"/>
          </a:xfrm>
          <a:prstGeom prst="chord">
            <a:avLst>
              <a:gd name="adj1" fmla="val 5627313"/>
              <a:gd name="adj2" fmla="val 16358311"/>
            </a:avLst>
          </a:prstGeom>
          <a:solidFill>
            <a:srgbClr val="DA929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Хорда 26"/>
          <p:cNvSpPr/>
          <p:nvPr/>
        </p:nvSpPr>
        <p:spPr>
          <a:xfrm rot="6429593">
            <a:off x="770104" y="1891576"/>
            <a:ext cx="990115" cy="978917"/>
          </a:xfrm>
          <a:prstGeom prst="chord">
            <a:avLst>
              <a:gd name="adj1" fmla="val 5437303"/>
              <a:gd name="adj2" fmla="val 14057416"/>
            </a:avLst>
          </a:prstGeom>
          <a:solidFill>
            <a:srgbClr val="D0769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Хорда 27"/>
          <p:cNvSpPr/>
          <p:nvPr/>
        </p:nvSpPr>
        <p:spPr>
          <a:xfrm rot="12181685" flipH="1">
            <a:off x="2886716" y="2006415"/>
            <a:ext cx="2325294" cy="1672305"/>
          </a:xfrm>
          <a:prstGeom prst="chord">
            <a:avLst>
              <a:gd name="adj1" fmla="val 4069895"/>
              <a:gd name="adj2" fmla="val 10239355"/>
            </a:avLst>
          </a:prstGeom>
          <a:solidFill>
            <a:srgbClr val="D0769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Хорда 25"/>
          <p:cNvSpPr/>
          <p:nvPr/>
        </p:nvSpPr>
        <p:spPr>
          <a:xfrm rot="5612550">
            <a:off x="1587263" y="1322715"/>
            <a:ext cx="1580270" cy="1832990"/>
          </a:xfrm>
          <a:prstGeom prst="chord">
            <a:avLst>
              <a:gd name="adj1" fmla="val 5238320"/>
              <a:gd name="adj2" fmla="val 15955614"/>
            </a:avLst>
          </a:prstGeom>
          <a:solidFill>
            <a:srgbClr val="D0769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20346" y="1562307"/>
            <a:ext cx="91596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 мире существует множество красивых мест. В это множество входят различные национальные парки и заповедники. В моей презентации я расскажу о 10 самых красивых заповедниках мира.</a:t>
            </a:r>
            <a:endParaRPr lang="ru-RU" sz="4000" dirty="0"/>
          </a:p>
        </p:txBody>
      </p:sp>
      <p:sp>
        <p:nvSpPr>
          <p:cNvPr id="35" name="4-конечная звезда 34"/>
          <p:cNvSpPr/>
          <p:nvPr/>
        </p:nvSpPr>
        <p:spPr>
          <a:xfrm>
            <a:off x="783771" y="4650377"/>
            <a:ext cx="174172" cy="156754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435429" y="5068388"/>
            <a:ext cx="216000" cy="235131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8046720" y="296090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8241872" y="675509"/>
            <a:ext cx="83522" cy="80438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1615440" y="715728"/>
            <a:ext cx="134192" cy="130629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2089502" y="1177492"/>
            <a:ext cx="131184" cy="146211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11465655" y="2638697"/>
            <a:ext cx="176712" cy="150642"/>
          </a:xfrm>
          <a:prstGeom prst="star4">
            <a:avLst/>
          </a:prstGeom>
          <a:solidFill>
            <a:srgbClr val="ED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56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000">
              <a:schemeClr val="accent2">
                <a:lumMod val="75000"/>
              </a:schemeClr>
            </a:gs>
            <a:gs pos="96970">
              <a:srgbClr val="FFC000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149" y="235131"/>
            <a:ext cx="841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 </a:t>
            </a:r>
            <a:r>
              <a:rPr lang="ru-RU" sz="4000" dirty="0" err="1" smtClean="0"/>
              <a:t>Йеллоустонский</a:t>
            </a:r>
            <a:r>
              <a:rPr lang="ru-RU" sz="4000" dirty="0" smtClean="0"/>
              <a:t> Национальный парк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3686" y="943017"/>
            <a:ext cx="53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первый в мире национальный парк, который располагается в Северной Америке. Здесь расположено одно из 5 существующих гейзерных полей и одно из самых больших высокогорных озёр в Северной Америке – </a:t>
            </a:r>
            <a:r>
              <a:rPr lang="ru-RU" dirty="0" err="1" smtClean="0"/>
              <a:t>Йеллоустоун</a:t>
            </a:r>
            <a:r>
              <a:rPr lang="ru-RU" dirty="0" smtClean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144" y="3200288"/>
            <a:ext cx="4929766" cy="3286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225" y="1101834"/>
            <a:ext cx="5199529" cy="34629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39990" y="47236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Само озеро </a:t>
            </a:r>
            <a:r>
              <a:rPr lang="ru-RU" dirty="0" err="1" smtClean="0"/>
              <a:t>Йеллоустоун</a:t>
            </a:r>
            <a:r>
              <a:rPr lang="ru-RU" dirty="0" smtClean="0"/>
              <a:t> расположено в кратере Кальдеры – самого большого </a:t>
            </a:r>
            <a:r>
              <a:rPr lang="ru-RU" dirty="0" err="1" smtClean="0"/>
              <a:t>супервулкана</a:t>
            </a:r>
            <a:r>
              <a:rPr lang="ru-RU" dirty="0" smtClean="0"/>
              <a:t> на континенте.  живописные виды. </a:t>
            </a:r>
            <a:r>
              <a:rPr lang="ru-RU" dirty="0"/>
              <a:t>В парке растёт около двух тысяч </a:t>
            </a:r>
            <a:r>
              <a:rPr lang="ru-RU" dirty="0" smtClean="0"/>
              <a:t>видов</a:t>
            </a:r>
            <a:r>
              <a:rPr lang="ru-RU" dirty="0"/>
              <a:t> </a:t>
            </a:r>
            <a:r>
              <a:rPr lang="ru-RU" dirty="0" smtClean="0"/>
              <a:t>растений, несколько </a:t>
            </a:r>
            <a:r>
              <a:rPr lang="ru-RU" dirty="0"/>
              <a:t>сотен </a:t>
            </a:r>
            <a:r>
              <a:rPr lang="ru-RU" dirty="0" smtClean="0"/>
              <a:t>видов животных, </a:t>
            </a:r>
            <a:r>
              <a:rPr lang="ru-RU" dirty="0"/>
              <a:t>в том числе находящихся под угрозой уничтожения. Большая часть территории </a:t>
            </a:r>
            <a:r>
              <a:rPr lang="ru-RU" dirty="0" smtClean="0"/>
              <a:t>покрыта прекрасным</a:t>
            </a:r>
            <a:r>
              <a:rPr lang="ru-RU" dirty="0"/>
              <a:t> </a:t>
            </a:r>
            <a:r>
              <a:rPr lang="ru-RU" dirty="0" smtClean="0"/>
              <a:t>лесом.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20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3000">
              <a:schemeClr val="accent1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4866" y="244736"/>
            <a:ext cx="7964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/>
              <a:t>Плитвицкие</a:t>
            </a:r>
            <a:r>
              <a:rPr lang="ru-RU" sz="4000" dirty="0" smtClean="0"/>
              <a:t> озёра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812970" y="952622"/>
            <a:ext cx="6161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Этот национальный парк находится в центральной части Хорватии. Воды реки Корана, текущие сквозь известняк, за тысячи лет создали естественные плотины, которые в свою очередь создали ряд живописных водопадов, озёр и пещер.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28255" y="4867492"/>
            <a:ext cx="5341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буково-еловых лесах этого национального парка водятся косули и лесные коты. Так же там можно понаблюдать за редкими видами лесных птиц. </a:t>
            </a:r>
          </a:p>
          <a:p>
            <a:r>
              <a:rPr lang="ru-RU" dirty="0" smtClean="0"/>
              <a:t>В высокогорной долине каждый год появляются новые водопады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5" y="1091121"/>
            <a:ext cx="4700906" cy="3525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9" y="2706948"/>
            <a:ext cx="4715691" cy="3130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9029" y="5975487"/>
            <a:ext cx="471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этих озёрах есть такая  особенность, как красивый лазурный оттенок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02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5000">
              <a:srgbClr val="477156"/>
            </a:gs>
            <a:gs pos="100000">
              <a:srgbClr val="648F1D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470" y="268685"/>
            <a:ext cx="895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Национальный парк </a:t>
            </a:r>
            <a:r>
              <a:rPr lang="ru-RU" sz="4000" dirty="0" err="1" smtClean="0"/>
              <a:t>Сноудония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211" y="976571"/>
            <a:ext cx="5643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Заповедник располагается в Великобритании и пользуется популярностью </a:t>
            </a:r>
            <a:r>
              <a:rPr lang="ru-RU" dirty="0"/>
              <a:t>у туристов. </a:t>
            </a:r>
            <a:r>
              <a:rPr lang="ru-RU" dirty="0" smtClean="0"/>
              <a:t>Самый оживленный </a:t>
            </a:r>
            <a:r>
              <a:rPr lang="ru-RU" dirty="0"/>
              <a:t>районом парка </a:t>
            </a:r>
            <a:r>
              <a:rPr lang="ru-RU" dirty="0" smtClean="0"/>
              <a:t>– </a:t>
            </a:r>
            <a:r>
              <a:rPr lang="ru-RU" dirty="0"/>
              <a:t>окрестности горы </a:t>
            </a:r>
            <a:r>
              <a:rPr lang="ru-RU" dirty="0" err="1"/>
              <a:t>Сноудон</a:t>
            </a:r>
            <a:r>
              <a:rPr lang="ru-RU" dirty="0"/>
              <a:t>, восхождение на вершину которой остается любимым развлечением у многих туристов. В качестве </a:t>
            </a:r>
            <a:r>
              <a:rPr lang="ru-RU" dirty="0" smtClean="0"/>
              <a:t>альтернативы можно </a:t>
            </a:r>
            <a:r>
              <a:rPr lang="ru-RU" dirty="0"/>
              <a:t>подняться на вершину горы на фуникулере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7211" y="3415260"/>
            <a:ext cx="56436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Любители природы предпочитают посещать местные дубовые леса, где можно увидеть вековые деревья огромных размеров, невероятно красивы и местные озера. В прибрежных районах парка можно понаблюдать за тюленями и морскими </a:t>
            </a:r>
            <a:r>
              <a:rPr lang="ru-RU" dirty="0" smtClean="0"/>
              <a:t>птицами.</a:t>
            </a:r>
          </a:p>
          <a:p>
            <a:r>
              <a:rPr lang="ru-RU" dirty="0"/>
              <a:t>Значительную часть территории заповедника покрывают густые леса, которые стали домом для куниц и хорьков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81" y="1156453"/>
            <a:ext cx="4892398" cy="2753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81" y="3988526"/>
            <a:ext cx="3731206" cy="24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0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rgbClr val="7B6317"/>
            </a:gs>
            <a:gs pos="100000">
              <a:srgbClr val="8A3918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035" y="261257"/>
            <a:ext cx="3709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Гранд-каньон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98036" y="942262"/>
            <a:ext cx="5076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Один их старейших национальных парков США, расположен в штате Аризона. На территории парка расположен большой каньон реки Колорадо.</a:t>
            </a:r>
          </a:p>
          <a:p>
            <a:r>
              <a:rPr lang="ru-RU" dirty="0" smtClean="0"/>
              <a:t>Это настоящее чудо природы. В этой местности прекрасный пейзаж, и  в разное время суток он выглядит по-новому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56365" y="470201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Из-за изгибов реки и обилия промоин стены Гранд-каньона изобилуют многочисленными причудливыми выступами в форме пирамид, колонн и  бастионов, что обусловлено разной податливостью горных пород процессам эрозии.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4" y="3678938"/>
            <a:ext cx="3827416" cy="2918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67" y="1072191"/>
            <a:ext cx="6554561" cy="35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9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rgbClr val="1E5364"/>
            </a:gs>
            <a:gs pos="100000">
              <a:srgbClr val="E4A44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595" y="191590"/>
            <a:ext cx="8675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Национальный парк Серенгети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723017" y="899476"/>
            <a:ext cx="5111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национальный парк в Танзании. Он знаменит </a:t>
            </a:r>
            <a:r>
              <a:rPr lang="ru-RU" dirty="0"/>
              <a:t>своим богатейшим животным миром. Примерно пятьсот видов птиц и три миллиона особей крупных животных обитают на равнинах парка.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7016" y="3984558"/>
            <a:ext cx="62266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Одной из особенностей парка является миграция животных. Ежегодно, в засушливый период октября и ноября более чем миллион антилоп гну и около двухсот двадцати тысяч зебр перемещаются с северных холмов на южные равнины, где в это время идут непродолжительные тропические дожди. Затем с наступлением дождливого сезона в апреле-июне животные мигрируют на запад и север.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37" y="2682240"/>
            <a:ext cx="4909210" cy="3681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6" y="988563"/>
            <a:ext cx="5048175" cy="29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4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rgbClr val="31678F"/>
            </a:gs>
            <a:gs pos="100000">
              <a:schemeClr val="tx1">
                <a:lumMod val="6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990" y="221518"/>
            <a:ext cx="8539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Национальный Парк </a:t>
            </a:r>
            <a:r>
              <a:rPr lang="ru-RU" sz="4000" dirty="0" err="1"/>
              <a:t>Фьордленд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95703" y="929404"/>
            <a:ext cx="57999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Расположенный в юго-западной оконечности острова </a:t>
            </a:r>
            <a:r>
              <a:rPr lang="ru-RU" dirty="0" err="1"/>
              <a:t>Саус</a:t>
            </a:r>
            <a:r>
              <a:rPr lang="ru-RU" dirty="0"/>
              <a:t> Национальный парк </a:t>
            </a:r>
            <a:r>
              <a:rPr lang="ru-RU" dirty="0" err="1"/>
              <a:t>Фьордланд</a:t>
            </a:r>
            <a:r>
              <a:rPr lang="ru-RU" dirty="0"/>
              <a:t> является самым большим из 14 национальных парков Новой Зеландии. От снежных пиков и блестящих фьордов к ледяным озерам и долинам, парк открывает часть лучших и самых известных пейзажей Новой Зеландии.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0891" y="929404"/>
            <a:ext cx="508580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Парк в большей степени засажен деревьями южного бука и красного горного бука, растущими вокруг восточных озер и в долинах. Серебряный бук также широко распространен. В более влажных областях произрастают обильные кусты, папоротники, мхи и лишайники. На высотах свыше 100 метров можно встретить альпийские маргаритки, лютики и другие травы. Национальный парк является родиной обширной популяции диких животных, как местных, так и привезенных. Если Вы достаточно удачливы, то увидите какапо, единственного бескрылого попугая в мире. Новозеландец — национальный символ Новой Зеландии, исключительно местная птица, обитающая только в пределах парка.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82" y="2960729"/>
            <a:ext cx="5495108" cy="34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0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6000">
              <a:srgbClr val="71A531"/>
            </a:gs>
            <a:gs pos="32000">
              <a:srgbClr val="34671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1634" y="130628"/>
            <a:ext cx="1983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/>
              <a:t>Игуасу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0891" y="838514"/>
            <a:ext cx="713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границе Аргентины с Бразилией и Парагваем находится знаменитый Национальный парк </a:t>
            </a:r>
            <a:r>
              <a:rPr lang="ru-RU" dirty="0" err="1" smtClean="0"/>
              <a:t>Игуасу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03251" y="1484845"/>
            <a:ext cx="59566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Парк считается одним из современных чудес света - здесь расположены 275 </a:t>
            </a:r>
            <a:r>
              <a:rPr lang="ru-RU" dirty="0" smtClean="0"/>
              <a:t>водопадов. </a:t>
            </a:r>
            <a:r>
              <a:rPr lang="ru-RU" dirty="0"/>
              <a:t>Здесь же находятся самый большой водопад континента - </a:t>
            </a:r>
            <a:r>
              <a:rPr lang="ru-RU" dirty="0" err="1" smtClean="0"/>
              <a:t>Игуасу</a:t>
            </a:r>
            <a:r>
              <a:rPr lang="ru-RU" dirty="0" smtClean="0"/>
              <a:t>, </a:t>
            </a:r>
            <a:r>
              <a:rPr lang="ru-RU" dirty="0"/>
              <a:t>по которому проходит граница между Бразилией и Аргентиной.</a:t>
            </a:r>
          </a:p>
          <a:p>
            <a:endParaRPr lang="ru-RU" dirty="0"/>
          </a:p>
          <a:p>
            <a:r>
              <a:rPr lang="ru-RU" dirty="0"/>
              <a:t>Берега ущелий, по которым неудержимым потоком несется вода Параны, связаны между собой целой системой ажурных металлических мостиков, по которым можно пройти к большинству водопадов, здесь даже ходит крохотный туристический поезд, связывающий между собой самые отдаленные части каскадов. Вокруг водопадов раскинулся Национальный парк, охраняющий тысячи видов экзотических птиц, бабочек и уникальную тропическую </a:t>
            </a:r>
            <a:r>
              <a:rPr lang="ru-RU" dirty="0" smtClean="0"/>
              <a:t>растительность.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5166"/>
          <a:stretch/>
        </p:blipFill>
        <p:spPr>
          <a:xfrm>
            <a:off x="600891" y="1546401"/>
            <a:ext cx="5037909" cy="2511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6956" b="26431"/>
          <a:stretch/>
        </p:blipFill>
        <p:spPr>
          <a:xfrm>
            <a:off x="600891" y="4284616"/>
            <a:ext cx="5023839" cy="22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536</TotalTime>
  <Words>1013</Words>
  <Application>Microsoft Office PowerPoint</Application>
  <PresentationFormat>Произвольный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Самые красивые заповедники мира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Самые красивые заповедники мира</dc:title>
  <dc:creator>hp</dc:creator>
  <cp:lastModifiedBy>Dima</cp:lastModifiedBy>
  <cp:revision>48</cp:revision>
  <dcterms:created xsi:type="dcterms:W3CDTF">2020-04-26T13:13:44Z</dcterms:created>
  <dcterms:modified xsi:type="dcterms:W3CDTF">2020-04-29T19:14:33Z</dcterms:modified>
</cp:coreProperties>
</file>